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2" r:id="rId4"/>
    <p:sldId id="260" r:id="rId5"/>
    <p:sldId id="257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Naisbitt" initials="SN" lastIdx="1" clrIdx="0">
    <p:extLst>
      <p:ext uri="{19B8F6BF-5375-455C-9EA6-DF929625EA0E}">
        <p15:presenceInfo xmlns:p15="http://schemas.microsoft.com/office/powerpoint/2012/main" userId="2d2eca0b3f6665c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92" autoAdjust="0"/>
    <p:restoredTop sz="94660"/>
  </p:normalViewPr>
  <p:slideViewPr>
    <p:cSldViewPr snapToGrid="0">
      <p:cViewPr varScale="1">
        <p:scale>
          <a:sx n="55" d="100"/>
          <a:sy n="55" d="100"/>
        </p:scale>
        <p:origin x="6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21T16:32:11.913" idx="1">
    <p:pos x="6967" y="1734"/>
    <p:text>This is currently a placeholder.  I will probably be editing the video.  I just created this for my other class.</p:text>
    <p:extLst>
      <p:ext uri="{C676402C-5697-4E1C-873F-D02D1690AC5C}">
        <p15:threadingInfo xmlns:p15="http://schemas.microsoft.com/office/powerpoint/2012/main" timeZoneBias="3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9CDQ5ky8wU" TargetMode="Externa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eg"/><Relationship Id="rId9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7395-CC8E-4F0C-B434-8EF32B442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Chinese Characters eLearning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4C77C2-7B5B-4262-B1DD-8E2ED1EE8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Steven A. Naisbitt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600981-466B-4283-B8C0-D2C3AFF5B9D3}"/>
              </a:ext>
            </a:extLst>
          </p:cNvPr>
          <p:cNvSpPr/>
          <p:nvPr/>
        </p:nvSpPr>
        <p:spPr>
          <a:xfrm>
            <a:off x="4505864" y="905047"/>
            <a:ext cx="3180272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ja-JP" altLang="en-US" dirty="0"/>
            </a:br>
            <a:r>
              <a:rPr lang="ja-JP" altLang="en-US" sz="11500" b="1" dirty="0">
                <a:solidFill>
                  <a:srgbClr val="212121"/>
                </a:solidFill>
                <a:latin typeface="Roboto"/>
              </a:rPr>
              <a:t>歡迎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367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AA687D-E575-4408-B0B6-85CBD1A4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r>
              <a:rPr lang="en-US" dirty="0"/>
              <a:t>Welcome!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04AD7CB0-CA56-4A37-8965-636B19FD3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82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F292D94-CBAE-4B89-98F6-F95D9937E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03" y="2133600"/>
            <a:ext cx="6675907" cy="3137361"/>
          </a:xfrm>
        </p:spPr>
        <p:txBody>
          <a:bodyPr>
            <a:normAutofit/>
          </a:bodyPr>
          <a:lstStyle/>
          <a:p>
            <a:r>
              <a:rPr lang="en-US" sz="3600" dirty="0"/>
              <a:t>Through this eLearning module, we’re going to learn about how to write traditional Chinese characters.</a:t>
            </a:r>
          </a:p>
        </p:txBody>
      </p:sp>
      <p:pic>
        <p:nvPicPr>
          <p:cNvPr id="42" name="Picture 41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069F651A-BC84-41A1-8EDC-229B93A9A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677"/>
          <a:stretch/>
        </p:blipFill>
        <p:spPr>
          <a:xfrm>
            <a:off x="27209" y="-9225"/>
            <a:ext cx="2720524" cy="6858000"/>
          </a:xfrm>
          <a:prstGeom prst="rect">
            <a:avLst/>
          </a:prstGeom>
        </p:spPr>
      </p:pic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7C2A8367-2F4E-4A82-8C7C-49C1C5DDF07E}"/>
              </a:ext>
            </a:extLst>
          </p:cNvPr>
          <p:cNvSpPr txBox="1">
            <a:spLocks/>
          </p:cNvSpPr>
          <p:nvPr/>
        </p:nvSpPr>
        <p:spPr>
          <a:xfrm>
            <a:off x="4729072" y="1665689"/>
            <a:ext cx="6847944" cy="2830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might seem overwhelming, especially as you look at the following Chinese character:</a:t>
            </a:r>
          </a:p>
          <a:p>
            <a:endParaRPr lang="en-US" dirty="0"/>
          </a:p>
          <a:p>
            <a:pPr marL="0" indent="0" algn="ctr">
              <a:buFont typeface="Wingdings 3" charset="2"/>
              <a:buNone/>
            </a:pPr>
            <a:r>
              <a:rPr lang="ja-JP" altLang="en-US" sz="6000" b="1" dirty="0"/>
              <a:t>我</a:t>
            </a:r>
            <a:endParaRPr lang="en-US" altLang="ja-JP" sz="6000" b="1" dirty="0"/>
          </a:p>
          <a:p>
            <a:pPr marL="0" indent="0" algn="ctr">
              <a:buFont typeface="Wingdings 3" charset="2"/>
              <a:buNone/>
            </a:pPr>
            <a:endParaRPr lang="en-US" altLang="ja-JP" sz="6000" b="1" dirty="0"/>
          </a:p>
        </p:txBody>
      </p:sp>
    </p:spTree>
    <p:extLst>
      <p:ext uri="{BB962C8B-B14F-4D97-AF65-F5344CB8AC3E}">
        <p14:creationId xmlns:p14="http://schemas.microsoft.com/office/powerpoint/2010/main" val="3254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2" name="Picture 41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069F651A-BC84-41A1-8EDC-229B93A9A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77"/>
          <a:stretch/>
        </p:blipFill>
        <p:spPr>
          <a:xfrm>
            <a:off x="-80718" y="26812"/>
            <a:ext cx="2720524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E7514DC-D267-49CE-B33D-46120A88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C1D9F-51C1-4B06-B368-49385464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D97518C-B14C-40E0-B0B5-232F612C4610}"/>
              </a:ext>
            </a:extLst>
          </p:cNvPr>
          <p:cNvSpPr txBox="1">
            <a:spLocks/>
          </p:cNvSpPr>
          <p:nvPr/>
        </p:nvSpPr>
        <p:spPr>
          <a:xfrm>
            <a:off x="4287281" y="644579"/>
            <a:ext cx="6845092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Welcome!</a:t>
            </a:r>
            <a:endParaRPr lang="en-US" dirty="0"/>
          </a:p>
        </p:txBody>
      </p:sp>
      <p:sp>
        <p:nvSpPr>
          <p:cNvPr id="47" name="Content Placeholder 9">
            <a:extLst>
              <a:ext uri="{FF2B5EF4-FFF2-40B4-BE49-F238E27FC236}">
                <a16:creationId xmlns:a16="http://schemas.microsoft.com/office/drawing/2014/main" id="{F9CDF7BD-BD46-40A7-9C1D-2D571047A8E2}"/>
              </a:ext>
            </a:extLst>
          </p:cNvPr>
          <p:cNvSpPr txBox="1">
            <a:spLocks/>
          </p:cNvSpPr>
          <p:nvPr/>
        </p:nvSpPr>
        <p:spPr>
          <a:xfrm>
            <a:off x="4287281" y="3384320"/>
            <a:ext cx="6675907" cy="3137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Which stroke do you do first?</a:t>
            </a:r>
          </a:p>
          <a:p>
            <a:r>
              <a:rPr lang="en-US" sz="3600" dirty="0"/>
              <a:t>Which direction do you make the stroke?</a:t>
            </a:r>
          </a:p>
          <a:p>
            <a:r>
              <a:rPr lang="en-US" sz="3600" dirty="0"/>
              <a:t>Can someone really tell if you write the stroke incorrectly?</a:t>
            </a:r>
          </a:p>
          <a:p>
            <a:pPr marL="0" indent="0">
              <a:buFont typeface="Wingdings 3" charset="2"/>
              <a:buNone/>
            </a:pPr>
            <a:endParaRPr lang="en-US" sz="3600" dirty="0"/>
          </a:p>
          <a:p>
            <a:pPr marL="0" indent="0">
              <a:buFont typeface="Wingdings 3" charset="2"/>
              <a:buNone/>
            </a:pPr>
            <a:r>
              <a:rPr lang="en-US" sz="3600" dirty="0"/>
              <a:t>Let’s see if we can answer these questions. Click the arrow to continue.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9B4A8CE-F426-4F34-85DD-10BE75624F38}"/>
              </a:ext>
            </a:extLst>
          </p:cNvPr>
          <p:cNvSpPr/>
          <p:nvPr/>
        </p:nvSpPr>
        <p:spPr>
          <a:xfrm>
            <a:off x="5888250" y="1780674"/>
            <a:ext cx="26301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6600" b="1" dirty="0"/>
              <a:t>我</a:t>
            </a:r>
            <a:endParaRPr lang="en-US" altLang="ja-JP" sz="6600" b="1" dirty="0"/>
          </a:p>
        </p:txBody>
      </p:sp>
      <p:pic>
        <p:nvPicPr>
          <p:cNvPr id="49" name="Graphic 48" descr="Arrow: Slight curve">
            <a:extLst>
              <a:ext uri="{FF2B5EF4-FFF2-40B4-BE49-F238E27FC236}">
                <a16:creationId xmlns:a16="http://schemas.microsoft.com/office/drawing/2014/main" id="{7F12E372-C920-4CAB-A813-6843C2DB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3188" y="59551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7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1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0" name="Content Placeholder 10" descr="A person wearing a suit and tie posing for a picture&#10;&#10;Description generated with very high confidence">
            <a:extLst>
              <a:ext uri="{FF2B5EF4-FFF2-40B4-BE49-F238E27FC236}">
                <a16:creationId xmlns:a16="http://schemas.microsoft.com/office/drawing/2014/main" id="{AA606AD9-45D4-49DA-A8E5-A482F3921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6"/>
          <a:stretch/>
        </p:blipFill>
        <p:spPr>
          <a:xfrm>
            <a:off x="204834" y="9223"/>
            <a:ext cx="2720524" cy="6858000"/>
          </a:xfrm>
          <a:prstGeom prst="rect">
            <a:avLst/>
          </a:prstGeom>
        </p:spPr>
      </p:pic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BB62AE86-A9EA-4A0C-A279-54376E191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180" y="532425"/>
            <a:ext cx="6847944" cy="1972262"/>
          </a:xfrm>
        </p:spPr>
        <p:txBody>
          <a:bodyPr>
            <a:normAutofit/>
          </a:bodyPr>
          <a:lstStyle/>
          <a:p>
            <a:r>
              <a:rPr lang="en-US" dirty="0"/>
              <a:t>Let’s first start with three very basic rules of writing a Chinese character.  We will use the character “</a:t>
            </a:r>
            <a:r>
              <a:rPr lang="ja-JP" altLang="en-US" b="1" dirty="0"/>
              <a:t>口</a:t>
            </a:r>
            <a:r>
              <a:rPr lang="en-US" dirty="0"/>
              <a:t>” (</a:t>
            </a:r>
            <a:r>
              <a:rPr lang="en-US" dirty="0" err="1"/>
              <a:t>kou</a:t>
            </a:r>
            <a:r>
              <a:rPr lang="en-US" dirty="0"/>
              <a:t>), meaning </a:t>
            </a:r>
            <a:r>
              <a:rPr lang="en-US" i="1" dirty="0"/>
              <a:t>mouth</a:t>
            </a:r>
            <a:r>
              <a:rPr lang="en-US" dirty="0"/>
              <a:t>, to teach these three rules. </a:t>
            </a:r>
          </a:p>
          <a:p>
            <a:r>
              <a:rPr lang="en-US" dirty="0"/>
              <a:t>Please click on the video below to understand these three rules. </a:t>
            </a:r>
          </a:p>
        </p:txBody>
      </p:sp>
      <p:pic>
        <p:nvPicPr>
          <p:cNvPr id="12" name="Online Media 11" title="Video Lab -- Chinese Characters">
            <a:hlinkClick r:id="" action="ppaction://media"/>
            <a:extLst>
              <a:ext uri="{FF2B5EF4-FFF2-40B4-BE49-F238E27FC236}">
                <a16:creationId xmlns:a16="http://schemas.microsoft.com/office/drawing/2014/main" id="{4ABCC57B-24D2-47DC-A6E2-2862F723DE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087813" y="2829128"/>
            <a:ext cx="6364705" cy="3580147"/>
          </a:xfrm>
          <a:prstGeom prst="rect">
            <a:avLst/>
          </a:prstGeom>
        </p:spPr>
      </p:pic>
      <p:pic>
        <p:nvPicPr>
          <p:cNvPr id="84" name="Graphic 83" descr="Arrow: Slight curve">
            <a:extLst>
              <a:ext uri="{FF2B5EF4-FFF2-40B4-BE49-F238E27FC236}">
                <a16:creationId xmlns:a16="http://schemas.microsoft.com/office/drawing/2014/main" id="{0691D309-4780-41A7-884A-AF9DD222D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3188" y="5943600"/>
            <a:ext cx="914400" cy="914400"/>
          </a:xfrm>
          <a:prstGeom prst="rect">
            <a:avLst/>
          </a:prstGeom>
        </p:spPr>
      </p:pic>
      <p:pic>
        <p:nvPicPr>
          <p:cNvPr id="86" name="Graphic 85" descr="Arrow: Straight">
            <a:extLst>
              <a:ext uri="{FF2B5EF4-FFF2-40B4-BE49-F238E27FC236}">
                <a16:creationId xmlns:a16="http://schemas.microsoft.com/office/drawing/2014/main" id="{D26393F0-4638-4F61-BEF6-03C3388CF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6833" y="58522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71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EB948D-A77D-4DD7-879E-8C5D58EF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3198729" cy="786832"/>
          </a:xfrm>
        </p:spPr>
        <p:txBody>
          <a:bodyPr>
            <a:normAutofit/>
          </a:bodyPr>
          <a:lstStyle/>
          <a:p>
            <a:r>
              <a:rPr lang="en-US" dirty="0"/>
              <a:t>Time-Out!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09D5C14B-D30E-489E-BA7D-09F8F03E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81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F7A6F13-3C60-4513-8E59-63A1F2C0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1067658"/>
          </a:xfrm>
        </p:spPr>
        <p:txBody>
          <a:bodyPr>
            <a:normAutofit/>
          </a:bodyPr>
          <a:lstStyle/>
          <a:p>
            <a:r>
              <a:rPr lang="en-US" dirty="0"/>
              <a:t>Let’s now see how well you remember these three basic rules for writing traditional Chinese characters…</a:t>
            </a:r>
          </a:p>
        </p:txBody>
      </p:sp>
      <p:pic>
        <p:nvPicPr>
          <p:cNvPr id="7" name="Picture 6" descr="A person wearing a white shirt&#10;&#10;Description generated with very high confidence">
            <a:extLst>
              <a:ext uri="{FF2B5EF4-FFF2-40B4-BE49-F238E27FC236}">
                <a16:creationId xmlns:a16="http://schemas.microsoft.com/office/drawing/2014/main" id="{5271DF94-18E6-43E5-8CF0-3F770767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592" y="179114"/>
            <a:ext cx="4980970" cy="6477203"/>
          </a:xfrm>
          <a:prstGeom prst="rect">
            <a:avLst/>
          </a:prstGeom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61DA3831-4F8A-4158-9B5D-7603C578B682}"/>
              </a:ext>
            </a:extLst>
          </p:cNvPr>
          <p:cNvSpPr txBox="1">
            <a:spLocks/>
          </p:cNvSpPr>
          <p:nvPr/>
        </p:nvSpPr>
        <p:spPr>
          <a:xfrm>
            <a:off x="6787896" y="928910"/>
            <a:ext cx="3198729" cy="7868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Which of these is the first basic rule for writing a Chinese character:</a:t>
            </a:r>
          </a:p>
        </p:txBody>
      </p:sp>
      <p:sp>
        <p:nvSpPr>
          <p:cNvPr id="56" name="Content Placeholder 9">
            <a:extLst>
              <a:ext uri="{FF2B5EF4-FFF2-40B4-BE49-F238E27FC236}">
                <a16:creationId xmlns:a16="http://schemas.microsoft.com/office/drawing/2014/main" id="{13DD4819-14E3-4885-B611-9E72BCF1BD50}"/>
              </a:ext>
            </a:extLst>
          </p:cNvPr>
          <p:cNvSpPr txBox="1">
            <a:spLocks/>
          </p:cNvSpPr>
          <p:nvPr/>
        </p:nvSpPr>
        <p:spPr>
          <a:xfrm>
            <a:off x="6433281" y="2297916"/>
            <a:ext cx="5066419" cy="404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 You draw the character from bottom to top.</a:t>
            </a:r>
          </a:p>
          <a:p>
            <a:endParaRPr lang="en-US" dirty="0"/>
          </a:p>
          <a:p>
            <a:r>
              <a:rPr lang="en-US" dirty="0"/>
              <a:t>2. You draw the character from right to left.</a:t>
            </a:r>
          </a:p>
          <a:p>
            <a:endParaRPr lang="en-US" dirty="0"/>
          </a:p>
          <a:p>
            <a:r>
              <a:rPr lang="en-US" dirty="0"/>
              <a:t>3. You draw the character from left to right.</a:t>
            </a:r>
          </a:p>
        </p:txBody>
      </p:sp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0B2EE84A-8FD3-4DDD-8869-E397EC48C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3188" y="5943600"/>
            <a:ext cx="914400" cy="914400"/>
          </a:xfrm>
          <a:prstGeom prst="rect">
            <a:avLst/>
          </a:prstGeom>
        </p:spPr>
      </p:pic>
      <p:pic>
        <p:nvPicPr>
          <p:cNvPr id="42" name="Graphic 41" descr="Arrow: Straight">
            <a:extLst>
              <a:ext uri="{FF2B5EF4-FFF2-40B4-BE49-F238E27FC236}">
                <a16:creationId xmlns:a16="http://schemas.microsoft.com/office/drawing/2014/main" id="{0879D9E0-726B-4BAD-ABC7-EAAFCE532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5281" y="5865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  <p:bldP spid="54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EB948D-A77D-4DD7-879E-8C5D58EF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Are you sure that is the best answer? You may want to re-watch the video, and try again.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2" name="Content Placeholder 4">
            <a:extLst>
              <a:ext uri="{FF2B5EF4-FFF2-40B4-BE49-F238E27FC236}">
                <a16:creationId xmlns:a16="http://schemas.microsoft.com/office/drawing/2014/main" id="{E6D780E5-5C1E-4BCD-84BC-36AC60153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0" r="4136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FA650-A368-448B-9413-2C2859161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1. You draw the character from bottom to top.</a:t>
            </a:r>
          </a:p>
          <a:p>
            <a:endParaRPr lang="en-US"/>
          </a:p>
          <a:p>
            <a:r>
              <a:rPr lang="en-US"/>
              <a:t>2. You draw the character from right to left.</a:t>
            </a:r>
          </a:p>
          <a:p>
            <a:endParaRPr lang="en-US"/>
          </a:p>
          <a:p>
            <a:r>
              <a:rPr lang="en-US"/>
              <a:t>3. You draw the character from left to right.</a:t>
            </a:r>
            <a:endParaRPr lang="en-US" dirty="0"/>
          </a:p>
        </p:txBody>
      </p:sp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0B2EE84A-8FD3-4DDD-8869-E397EC48C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3188" y="5943600"/>
            <a:ext cx="914400" cy="914400"/>
          </a:xfrm>
          <a:prstGeom prst="rect">
            <a:avLst/>
          </a:prstGeom>
        </p:spPr>
      </p:pic>
      <p:pic>
        <p:nvPicPr>
          <p:cNvPr id="77" name="Graphic 76" descr="Arrow: Straight">
            <a:extLst>
              <a:ext uri="{FF2B5EF4-FFF2-40B4-BE49-F238E27FC236}">
                <a16:creationId xmlns:a16="http://schemas.microsoft.com/office/drawing/2014/main" id="{35C34D91-D565-4296-ADC2-AD166012A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5281" y="5865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7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EB948D-A77D-4DD7-879E-8C5D58EF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/>
              <a:t>That is correct!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FA650-A368-448B-9413-2C2859161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r>
              <a:rPr lang="en-US" sz="2400" b="1" dirty="0"/>
              <a:t>3. You draw the character from left to right.</a:t>
            </a:r>
          </a:p>
        </p:txBody>
      </p:sp>
      <p:pic>
        <p:nvPicPr>
          <p:cNvPr id="57" name="Graphic 56" descr="Arrow: Slight curve">
            <a:extLst>
              <a:ext uri="{FF2B5EF4-FFF2-40B4-BE49-F238E27FC236}">
                <a16:creationId xmlns:a16="http://schemas.microsoft.com/office/drawing/2014/main" id="{0B2EE84A-8FD3-4DDD-8869-E397EC48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3188" y="5943600"/>
            <a:ext cx="914400" cy="914400"/>
          </a:xfrm>
          <a:prstGeom prst="rect">
            <a:avLst/>
          </a:prstGeom>
        </p:spPr>
      </p:pic>
      <p:pic>
        <p:nvPicPr>
          <p:cNvPr id="5" name="Picture 4" descr="A person wearing a white shirt and tie&#10;&#10;Description generated with very high confidence">
            <a:extLst>
              <a:ext uri="{FF2B5EF4-FFF2-40B4-BE49-F238E27FC236}">
                <a16:creationId xmlns:a16="http://schemas.microsoft.com/office/drawing/2014/main" id="{10758D6B-C646-4685-9413-795A493E1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227" y="728475"/>
            <a:ext cx="5939541" cy="57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76</TotalTime>
  <Words>269</Words>
  <Application>Microsoft Office PowerPoint</Application>
  <PresentationFormat>Widescreen</PresentationFormat>
  <Paragraphs>34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メイリオ</vt:lpstr>
      <vt:lpstr>Arial</vt:lpstr>
      <vt:lpstr>Century Gothic</vt:lpstr>
      <vt:lpstr>Roboto</vt:lpstr>
      <vt:lpstr>Wingdings 3</vt:lpstr>
      <vt:lpstr>Wisp</vt:lpstr>
      <vt:lpstr>Writing Chinese Characters eLearning Module</vt:lpstr>
      <vt:lpstr>Welcome!</vt:lpstr>
      <vt:lpstr>PowerPoint Presentation</vt:lpstr>
      <vt:lpstr>PowerPoint Presentation</vt:lpstr>
      <vt:lpstr>Time-Out!</vt:lpstr>
      <vt:lpstr>Are you sure that is the best answer? You may want to re-watch the video, and try again.</vt:lpstr>
      <vt:lpstr>That is correct!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Naisbitt</dc:creator>
  <cp:lastModifiedBy>Steven Naisbitt</cp:lastModifiedBy>
  <cp:revision>8</cp:revision>
  <dcterms:created xsi:type="dcterms:W3CDTF">2018-06-21T21:40:36Z</dcterms:created>
  <dcterms:modified xsi:type="dcterms:W3CDTF">2018-06-21T22:56:41Z</dcterms:modified>
</cp:coreProperties>
</file>